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63635a4f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63635a4f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63635a4f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63635a4f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63635a4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63635a4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0a2d80a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0a2d80a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0a2d80a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0a2d80a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0a2d80a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0a2d80a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0a2d80ae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0a2d80ae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7fc2260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7fc2260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0a9510d2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0a9510d2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63635a4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63635a4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63635a4f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63635a4f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63635a4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63635a4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63635a4f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63635a4f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63635a4f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63635a4f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63635a4f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63635a4f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63635a4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63635a4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63635a4f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63635a4f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vimeo.com/226972601"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Reconocimiento de </a:t>
            </a:r>
            <a:r>
              <a:rPr lang="es"/>
              <a:t>Imágenes</a:t>
            </a:r>
            <a:endParaRPr/>
          </a:p>
        </p:txBody>
      </p:sp>
      <p:sp>
        <p:nvSpPr>
          <p:cNvPr id="129" name="Google Shape;129;p13"/>
          <p:cNvSpPr txBox="1"/>
          <p:nvPr>
            <p:ph idx="1" type="subTitle"/>
          </p:nvPr>
        </p:nvSpPr>
        <p:spPr>
          <a:xfrm>
            <a:off x="1858700" y="3413141"/>
            <a:ext cx="5361300" cy="106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Juan David Osorio Ortiz</a:t>
            </a:r>
            <a:endParaRPr/>
          </a:p>
          <a:p>
            <a:pPr indent="0" lvl="0" marL="0" rtl="0" algn="ctr">
              <a:spcBef>
                <a:spcPts val="0"/>
              </a:spcBef>
              <a:spcAft>
                <a:spcPts val="0"/>
              </a:spcAft>
              <a:buNone/>
            </a:pPr>
            <a:r>
              <a:rPr lang="es"/>
              <a:t>Esteban Sanchez Lopez</a:t>
            </a:r>
            <a:endParaRPr/>
          </a:p>
          <a:p>
            <a:pPr indent="0" lvl="0" marL="0" rtl="0" algn="ctr">
              <a:spcBef>
                <a:spcPts val="0"/>
              </a:spcBef>
              <a:spcAft>
                <a:spcPts val="0"/>
              </a:spcAft>
              <a:buNone/>
            </a:pPr>
            <a:r>
              <a:rPr lang="es"/>
              <a:t>Jhonatan Ospina Osorio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771850" y="490875"/>
            <a:ext cx="7505700" cy="6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Reconocimiento de rostros:</a:t>
            </a:r>
            <a:endParaRPr/>
          </a:p>
        </p:txBody>
      </p:sp>
      <p:sp>
        <p:nvSpPr>
          <p:cNvPr id="185" name="Google Shape;185;p22"/>
          <p:cNvSpPr txBox="1"/>
          <p:nvPr>
            <p:ph idx="1" type="body"/>
          </p:nvPr>
        </p:nvSpPr>
        <p:spPr>
          <a:xfrm>
            <a:off x="819150" y="1158675"/>
            <a:ext cx="7505700" cy="32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una </a:t>
            </a:r>
            <a:r>
              <a:rPr lang="es"/>
              <a:t>aplicación</a:t>
            </a:r>
            <a:r>
              <a:rPr lang="es"/>
              <a:t> del reconocimiento de </a:t>
            </a:r>
            <a:r>
              <a:rPr lang="es"/>
              <a:t>imágenes</a:t>
            </a:r>
            <a:r>
              <a:rPr lang="es"/>
              <a:t> dirigida por ordenador que identifica </a:t>
            </a:r>
            <a:r>
              <a:rPr lang="es"/>
              <a:t>automáticamente</a:t>
            </a:r>
            <a:r>
              <a:rPr lang="es"/>
              <a:t> a una persona en una imagen digital. Esto es posible mediante un </a:t>
            </a:r>
            <a:r>
              <a:rPr lang="es"/>
              <a:t>análisis</a:t>
            </a:r>
            <a:r>
              <a:rPr lang="es"/>
              <a:t>  de las </a:t>
            </a:r>
            <a:r>
              <a:rPr lang="es"/>
              <a:t>características</a:t>
            </a:r>
            <a:r>
              <a:rPr lang="es"/>
              <a:t> faciales del sujeto </a:t>
            </a:r>
            <a:r>
              <a:rPr lang="es"/>
              <a:t>extraídas</a:t>
            </a:r>
            <a:r>
              <a:rPr lang="es"/>
              <a:t> de la imagen o de un fotograma y </a:t>
            </a:r>
            <a:r>
              <a:rPr lang="es"/>
              <a:t>comparándolos</a:t>
            </a:r>
            <a:r>
              <a:rPr lang="es"/>
              <a:t> con una base de datos.</a:t>
            </a:r>
            <a:endParaRPr/>
          </a:p>
          <a:p>
            <a:pPr indent="0" lvl="0" marL="0" rtl="0" algn="l">
              <a:spcBef>
                <a:spcPts val="1600"/>
              </a:spcBef>
              <a:spcAft>
                <a:spcPts val="1600"/>
              </a:spcAft>
              <a:buNone/>
            </a:pPr>
            <a:r>
              <a:t/>
            </a:r>
            <a:endParaRPr/>
          </a:p>
        </p:txBody>
      </p:sp>
      <p:pic>
        <p:nvPicPr>
          <p:cNvPr id="186" name="Google Shape;186;p22"/>
          <p:cNvPicPr preferRelativeResize="0"/>
          <p:nvPr/>
        </p:nvPicPr>
        <p:blipFill>
          <a:blip r:embed="rId3">
            <a:alphaModFix/>
          </a:blip>
          <a:stretch>
            <a:fillRect/>
          </a:stretch>
        </p:blipFill>
        <p:spPr>
          <a:xfrm>
            <a:off x="2565850" y="2111650"/>
            <a:ext cx="3521175" cy="2326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5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192" name="Google Shape;192;p23"/>
          <p:cNvSpPr txBox="1"/>
          <p:nvPr>
            <p:ph idx="1" type="body"/>
          </p:nvPr>
        </p:nvSpPr>
        <p:spPr>
          <a:xfrm>
            <a:off x="819150" y="1572600"/>
            <a:ext cx="7505700" cy="28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 </a:t>
            </a:r>
            <a:r>
              <a:rPr lang="es"/>
              <a:t>Detección</a:t>
            </a:r>
            <a:r>
              <a:rPr lang="es"/>
              <a:t> de la cara: detecta que hay una cara en la imagen.</a:t>
            </a:r>
            <a:endParaRPr/>
          </a:p>
          <a:p>
            <a:pPr indent="0" lvl="0" marL="0" rtl="0" algn="l">
              <a:spcBef>
                <a:spcPts val="1600"/>
              </a:spcBef>
              <a:spcAft>
                <a:spcPts val="0"/>
              </a:spcAft>
              <a:buNone/>
            </a:pPr>
            <a:r>
              <a:rPr lang="es"/>
              <a:t>2). </a:t>
            </a:r>
            <a:r>
              <a:rPr lang="es"/>
              <a:t>Alineación</a:t>
            </a:r>
            <a:r>
              <a:rPr lang="es"/>
              <a:t> de la cara:localiza los componentes de la cara y, mediante transformaciones geométricas, la normaliza respecto propiedades geométricas, como el tamaño y la pose, y fotométricas, como la iluminación.</a:t>
            </a:r>
            <a:endParaRPr/>
          </a:p>
          <a:p>
            <a:pPr indent="0" lvl="0" marL="0" rtl="0" algn="l">
              <a:spcBef>
                <a:spcPts val="1600"/>
              </a:spcBef>
              <a:spcAft>
                <a:spcPts val="0"/>
              </a:spcAft>
              <a:buNone/>
            </a:pPr>
            <a:r>
              <a:rPr lang="es"/>
              <a:t>3). </a:t>
            </a:r>
            <a:r>
              <a:rPr lang="es"/>
              <a:t>Extracción</a:t>
            </a:r>
            <a:r>
              <a:rPr lang="es"/>
              <a:t> de </a:t>
            </a:r>
            <a:r>
              <a:rPr lang="es"/>
              <a:t>características</a:t>
            </a:r>
            <a:r>
              <a:rPr lang="es"/>
              <a:t>: proporciona información para distinguir entre las caras de diferentes personas según variaciones geométricas o fotométricas.</a:t>
            </a:r>
            <a:endParaRPr/>
          </a:p>
          <a:p>
            <a:pPr indent="0" lvl="0" marL="0" rtl="0" algn="l">
              <a:spcBef>
                <a:spcPts val="1600"/>
              </a:spcBef>
              <a:spcAft>
                <a:spcPts val="0"/>
              </a:spcAft>
              <a:buNone/>
            </a:pPr>
            <a:r>
              <a:rPr lang="es"/>
              <a:t>4).Reconocimiento:el vector de características extraído se compara con los vectores de características extraídos de las caras de la base de datos. Si encuentra uno con un porcentaje elevado de similitud, nos devuelve la identidad de la cara; si no, nos indica que es una cara desconocida.</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819150" y="1678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a:t>
            </a:r>
            <a:r>
              <a:rPr lang="es"/>
              <a:t>precisión</a:t>
            </a:r>
            <a:r>
              <a:rPr lang="es"/>
              <a:t> en el reconocimiento de </a:t>
            </a:r>
            <a:r>
              <a:rPr lang="es"/>
              <a:t>imágenes</a:t>
            </a:r>
            <a:r>
              <a:rPr lang="es"/>
              <a:t>:</a:t>
            </a:r>
            <a:endParaRPr/>
          </a:p>
        </p:txBody>
      </p:sp>
      <p:sp>
        <p:nvSpPr>
          <p:cNvPr id="198" name="Google Shape;198;p24"/>
          <p:cNvSpPr txBox="1"/>
          <p:nvPr>
            <p:ph idx="1" type="body"/>
          </p:nvPr>
        </p:nvSpPr>
        <p:spPr>
          <a:xfrm>
            <a:off x="819150" y="1191975"/>
            <a:ext cx="7505700" cy="3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bastante sencillo conseguir que un ordenador reconozca una imagen específica, como un código de barras, por ejemplo, pero cuesta mucho más lograr que ese mismo dispositivo pueda reconocer cosas en estados que no esperan.</a:t>
            </a:r>
            <a:endParaRPr/>
          </a:p>
          <a:p>
            <a:pPr indent="0" lvl="0" marL="0" rtl="0" algn="l">
              <a:spcBef>
                <a:spcPts val="1600"/>
              </a:spcBef>
              <a:spcAft>
                <a:spcPts val="0"/>
              </a:spcAft>
              <a:buNone/>
            </a:pPr>
            <a:r>
              <a:rPr lang="es"/>
              <a:t>La forma en que funciona el reconocimiento de imágenes, por lo general, implica la creación de una red neuronal que procesa los píxeles individuales de una imagen. Los investigadores alimentan estas redes con tantas imágenes como pueden, para "enseñarles" cómo reconocer imágenes similares.</a:t>
            </a:r>
            <a:endParaRPr/>
          </a:p>
          <a:p>
            <a:pPr indent="0" lvl="0" marL="0" rtl="0" algn="l">
              <a:spcBef>
                <a:spcPts val="1600"/>
              </a:spcBef>
              <a:spcAft>
                <a:spcPts val="1600"/>
              </a:spcAft>
              <a:buNone/>
            </a:pPr>
            <a:r>
              <a:rPr lang="es"/>
              <a:t>Cualquier sistema de inteligencia artificial que procesa información visual generalmente se basa en la visión por ordenador, y aquellos capaces de identificar objetos específicos o categorizar imágenes según su contenido están realizando el reconocimiento de imágenes, por lo tanto lo que garantiza mayor </a:t>
            </a:r>
            <a:r>
              <a:rPr lang="es"/>
              <a:t>precisión</a:t>
            </a:r>
            <a:r>
              <a:rPr lang="es"/>
              <a:t> de reconocimiento de </a:t>
            </a:r>
            <a:r>
              <a:rPr lang="es"/>
              <a:t>imágenes</a:t>
            </a:r>
            <a:r>
              <a:rPr lang="es"/>
              <a:t> es que  tanto se </a:t>
            </a:r>
            <a:r>
              <a:rPr lang="es"/>
              <a:t>haya</a:t>
            </a:r>
            <a:r>
              <a:rPr lang="es"/>
              <a:t> entrenado la red neuronal y a que casos se a puesto a prueba.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OpenCV</a:t>
            </a:r>
            <a:endParaRPr/>
          </a:p>
        </p:txBody>
      </p:sp>
      <p:sp>
        <p:nvSpPr>
          <p:cNvPr id="204" name="Google Shape;204;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La </a:t>
            </a:r>
            <a:r>
              <a:rPr lang="es"/>
              <a:t>comparación</a:t>
            </a:r>
            <a:r>
              <a:rPr lang="es"/>
              <a:t> de plantillas es un método para buscar y encontrar la ubicación de una imagen de plantilla en una imagen más grande. OpenCV viene con una función cv.matchTemplate() para este propósito.</a:t>
            </a:r>
            <a:endParaRPr/>
          </a:p>
          <a:p>
            <a:pPr indent="0" lvl="0" marL="0" rtl="0" algn="just">
              <a:spcBef>
                <a:spcPts val="1600"/>
              </a:spcBef>
              <a:spcAft>
                <a:spcPts val="1600"/>
              </a:spcAft>
              <a:buNone/>
            </a:pPr>
            <a:br>
              <a:rPr lang="es"/>
            </a:br>
            <a:r>
              <a:rPr lang="es"/>
              <a:t>Simplemente pasa la imagen de la plantilla sobre la imagen de entrada (como en convolución 2D) y compara la plantilla y el parche de la imagen de entrada debajo de la imagen de la plantilla.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Búsqueda</a:t>
            </a:r>
            <a:r>
              <a:rPr lang="es"/>
              <a:t> de coincidencias</a:t>
            </a:r>
            <a:endParaRPr/>
          </a:p>
        </p:txBody>
      </p:sp>
      <p:sp>
        <p:nvSpPr>
          <p:cNvPr id="210" name="Google Shape;210;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En OpenCV la </a:t>
            </a:r>
            <a:r>
              <a:rPr lang="es"/>
              <a:t>búsqueda</a:t>
            </a:r>
            <a:r>
              <a:rPr lang="es"/>
              <a:t> de coincidencias usa el </a:t>
            </a:r>
            <a:r>
              <a:rPr lang="es"/>
              <a:t>método</a:t>
            </a:r>
            <a:r>
              <a:rPr lang="es"/>
              <a:t> que le </a:t>
            </a:r>
            <a:r>
              <a:rPr lang="es"/>
              <a:t>proporcionamos, los métodos disponibles son:</a:t>
            </a:r>
            <a:endParaRPr/>
          </a:p>
          <a:p>
            <a:pPr indent="-311150" lvl="0" marL="457200" rtl="0" algn="just">
              <a:spcBef>
                <a:spcPts val="1600"/>
              </a:spcBef>
              <a:spcAft>
                <a:spcPts val="0"/>
              </a:spcAft>
              <a:buSzPts val="1300"/>
              <a:buChar char="●"/>
            </a:pPr>
            <a:r>
              <a:rPr b="1" lang="es"/>
              <a:t>TM_SQDIFF </a:t>
            </a:r>
            <a:r>
              <a:rPr lang="es"/>
              <a:t>- Template Matching Square Difference</a:t>
            </a:r>
            <a:endParaRPr/>
          </a:p>
          <a:p>
            <a:pPr indent="-311150" lvl="0" marL="457200" rtl="0" algn="just">
              <a:spcBef>
                <a:spcPts val="0"/>
              </a:spcBef>
              <a:spcAft>
                <a:spcPts val="0"/>
              </a:spcAft>
              <a:buSzPts val="1300"/>
              <a:buChar char="●"/>
            </a:pPr>
            <a:r>
              <a:rPr lang="es"/>
              <a:t>TM_SQDIFF_NORMED </a:t>
            </a:r>
            <a:endParaRPr/>
          </a:p>
          <a:p>
            <a:pPr indent="-311150" lvl="0" marL="457200" rtl="0" algn="just">
              <a:spcBef>
                <a:spcPts val="0"/>
              </a:spcBef>
              <a:spcAft>
                <a:spcPts val="0"/>
              </a:spcAft>
              <a:buSzPts val="1300"/>
              <a:buChar char="●"/>
            </a:pPr>
            <a:r>
              <a:rPr b="1" lang="es"/>
              <a:t>TM_CCORR </a:t>
            </a:r>
            <a:r>
              <a:rPr lang="es"/>
              <a:t>- Template Matching Cross Correlation</a:t>
            </a:r>
            <a:endParaRPr/>
          </a:p>
          <a:p>
            <a:pPr indent="-311150" lvl="0" marL="457200" rtl="0" algn="just">
              <a:spcBef>
                <a:spcPts val="0"/>
              </a:spcBef>
              <a:spcAft>
                <a:spcPts val="0"/>
              </a:spcAft>
              <a:buSzPts val="1300"/>
              <a:buChar char="●"/>
            </a:pPr>
            <a:r>
              <a:rPr lang="es"/>
              <a:t>TM_CCORR_NORMED</a:t>
            </a:r>
            <a:endParaRPr/>
          </a:p>
          <a:p>
            <a:pPr indent="-311150" lvl="0" marL="457200" rtl="0" algn="just">
              <a:spcBef>
                <a:spcPts val="0"/>
              </a:spcBef>
              <a:spcAft>
                <a:spcPts val="0"/>
              </a:spcAft>
              <a:buSzPts val="1300"/>
              <a:buChar char="●"/>
            </a:pPr>
            <a:r>
              <a:rPr b="1" lang="es"/>
              <a:t>TM_CCOEFF </a:t>
            </a:r>
            <a:r>
              <a:rPr lang="es"/>
              <a:t>- Template Matching Correlation coefficient</a:t>
            </a:r>
            <a:endParaRPr/>
          </a:p>
          <a:p>
            <a:pPr indent="-311150" lvl="0" marL="457200" rtl="0" algn="just">
              <a:spcBef>
                <a:spcPts val="0"/>
              </a:spcBef>
              <a:spcAft>
                <a:spcPts val="0"/>
              </a:spcAft>
              <a:buSzPts val="1300"/>
              <a:buChar char="●"/>
            </a:pPr>
            <a:r>
              <a:rPr lang="es"/>
              <a:t>TM_CCOEFF_NORMED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Ejemplos</a:t>
            </a:r>
            <a:endParaRPr/>
          </a:p>
        </p:txBody>
      </p:sp>
      <p:sp>
        <p:nvSpPr>
          <p:cNvPr id="216" name="Google Shape;216;p27"/>
          <p:cNvSpPr txBox="1"/>
          <p:nvPr>
            <p:ph idx="1" type="body"/>
          </p:nvPr>
        </p:nvSpPr>
        <p:spPr>
          <a:xfrm>
            <a:off x="819150" y="15335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Usando una imagen de plantilla y probando cada uno de los </a:t>
            </a:r>
            <a:r>
              <a:rPr lang="es"/>
              <a:t>métodos</a:t>
            </a:r>
            <a:r>
              <a:rPr lang="es"/>
              <a:t> obtenemos resultados diferentes en lo que se refiere a </a:t>
            </a:r>
            <a:r>
              <a:rPr lang="es"/>
              <a:t>detección</a:t>
            </a:r>
            <a:r>
              <a:rPr lang="es"/>
              <a:t>, </a:t>
            </a:r>
            <a:r>
              <a:rPr lang="es"/>
              <a:t>más</a:t>
            </a:r>
            <a:r>
              <a:rPr lang="es"/>
              <a:t> no a resultado.</a:t>
            </a:r>
            <a:endParaRPr/>
          </a:p>
        </p:txBody>
      </p:sp>
      <p:pic>
        <p:nvPicPr>
          <p:cNvPr id="217" name="Google Shape;217;p27"/>
          <p:cNvPicPr preferRelativeResize="0"/>
          <p:nvPr/>
        </p:nvPicPr>
        <p:blipFill>
          <a:blip r:embed="rId3">
            <a:alphaModFix/>
          </a:blip>
          <a:stretch>
            <a:fillRect/>
          </a:stretch>
        </p:blipFill>
        <p:spPr>
          <a:xfrm>
            <a:off x="915250" y="2319050"/>
            <a:ext cx="3655900" cy="1738675"/>
          </a:xfrm>
          <a:prstGeom prst="rect">
            <a:avLst/>
          </a:prstGeom>
          <a:noFill/>
          <a:ln>
            <a:noFill/>
          </a:ln>
        </p:spPr>
      </p:pic>
      <p:sp>
        <p:nvSpPr>
          <p:cNvPr id="218" name="Google Shape;218;p27"/>
          <p:cNvSpPr txBox="1"/>
          <p:nvPr/>
        </p:nvSpPr>
        <p:spPr>
          <a:xfrm>
            <a:off x="2226750" y="2124325"/>
            <a:ext cx="1032900" cy="32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s" sz="1300">
                <a:solidFill>
                  <a:schemeClr val="dk2"/>
                </a:solidFill>
                <a:latin typeface="Calibri"/>
                <a:ea typeface="Calibri"/>
                <a:cs typeface="Calibri"/>
                <a:sym typeface="Calibri"/>
              </a:rPr>
              <a:t>TM_CCOEFF</a:t>
            </a:r>
            <a:endParaRPr/>
          </a:p>
        </p:txBody>
      </p:sp>
      <p:sp>
        <p:nvSpPr>
          <p:cNvPr id="219" name="Google Shape;219;p27"/>
          <p:cNvSpPr txBox="1"/>
          <p:nvPr/>
        </p:nvSpPr>
        <p:spPr>
          <a:xfrm>
            <a:off x="5599850" y="2124325"/>
            <a:ext cx="1823400" cy="32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s" sz="1300">
                <a:solidFill>
                  <a:schemeClr val="dk2"/>
                </a:solidFill>
                <a:latin typeface="Calibri"/>
                <a:ea typeface="Calibri"/>
                <a:cs typeface="Calibri"/>
                <a:sym typeface="Calibri"/>
              </a:rPr>
              <a:t>TM_CCOEFF_NORMED</a:t>
            </a:r>
            <a:endParaRPr/>
          </a:p>
        </p:txBody>
      </p:sp>
      <p:pic>
        <p:nvPicPr>
          <p:cNvPr id="220" name="Google Shape;220;p27"/>
          <p:cNvPicPr preferRelativeResize="0"/>
          <p:nvPr/>
        </p:nvPicPr>
        <p:blipFill>
          <a:blip r:embed="rId4">
            <a:alphaModFix/>
          </a:blip>
          <a:stretch>
            <a:fillRect/>
          </a:stretch>
        </p:blipFill>
        <p:spPr>
          <a:xfrm>
            <a:off x="4683598" y="2465100"/>
            <a:ext cx="3655900" cy="1598971"/>
          </a:xfrm>
          <a:prstGeom prst="rect">
            <a:avLst/>
          </a:prstGeom>
          <a:noFill/>
          <a:ln>
            <a:noFill/>
          </a:ln>
        </p:spPr>
      </p:pic>
      <p:pic>
        <p:nvPicPr>
          <p:cNvPr id="221" name="Google Shape;221;p27"/>
          <p:cNvPicPr preferRelativeResize="0"/>
          <p:nvPr/>
        </p:nvPicPr>
        <p:blipFill rotWithShape="1">
          <a:blip r:embed="rId5">
            <a:alphaModFix/>
          </a:blip>
          <a:srcRect b="0" l="0" r="0" t="12717"/>
          <a:stretch/>
        </p:blipFill>
        <p:spPr>
          <a:xfrm>
            <a:off x="5431525" y="4057725"/>
            <a:ext cx="2160075" cy="354075"/>
          </a:xfrm>
          <a:prstGeom prst="rect">
            <a:avLst/>
          </a:prstGeom>
          <a:noFill/>
          <a:ln>
            <a:noFill/>
          </a:ln>
        </p:spPr>
      </p:pic>
      <p:pic>
        <p:nvPicPr>
          <p:cNvPr id="222" name="Google Shape;222;p27"/>
          <p:cNvPicPr preferRelativeResize="0"/>
          <p:nvPr/>
        </p:nvPicPr>
        <p:blipFill>
          <a:blip r:embed="rId6">
            <a:alphaModFix/>
          </a:blip>
          <a:stretch>
            <a:fillRect/>
          </a:stretch>
        </p:blipFill>
        <p:spPr>
          <a:xfrm>
            <a:off x="1600334" y="4082350"/>
            <a:ext cx="2285725" cy="405650"/>
          </a:xfrm>
          <a:prstGeom prst="rect">
            <a:avLst/>
          </a:prstGeom>
          <a:noFill/>
          <a:ln>
            <a:noFill/>
          </a:ln>
        </p:spPr>
      </p:pic>
      <p:pic>
        <p:nvPicPr>
          <p:cNvPr id="223" name="Google Shape;223;p27"/>
          <p:cNvPicPr preferRelativeResize="0"/>
          <p:nvPr/>
        </p:nvPicPr>
        <p:blipFill>
          <a:blip r:embed="rId7">
            <a:alphaModFix/>
          </a:blip>
          <a:stretch>
            <a:fillRect/>
          </a:stretch>
        </p:blipFill>
        <p:spPr>
          <a:xfrm>
            <a:off x="3172287" y="4411801"/>
            <a:ext cx="2799429" cy="405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Entrenamiento</a:t>
            </a:r>
            <a:endParaRPr/>
          </a:p>
        </p:txBody>
      </p:sp>
      <p:sp>
        <p:nvSpPr>
          <p:cNvPr id="229" name="Google Shape;229;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OpenCV usa un entrenamiento de </a:t>
            </a:r>
            <a:r>
              <a:rPr lang="es"/>
              <a:t>clasificación</a:t>
            </a:r>
            <a:r>
              <a:rPr lang="es"/>
              <a:t> en cascada (Cascade Classifier Training) el cual necesita que le ingresemos un set de datos positivos, tales como </a:t>
            </a:r>
            <a:r>
              <a:rPr lang="es"/>
              <a:t>imágenes</a:t>
            </a:r>
            <a:r>
              <a:rPr lang="es"/>
              <a:t> que contengan el objeto que queremos detectar, negativos, que son todo lo opuesto, </a:t>
            </a:r>
            <a:r>
              <a:rPr lang="es"/>
              <a:t>imágenes</a:t>
            </a:r>
            <a:r>
              <a:rPr lang="es"/>
              <a:t> que no contengan el objeto y requiere tanto archivos que indexen los datos y archivos que guarden </a:t>
            </a:r>
            <a:r>
              <a:rPr lang="es"/>
              <a:t>información</a:t>
            </a:r>
            <a:r>
              <a:rPr lang="es"/>
              <a:t> de cada dato.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Cascade Classifier Training</a:t>
            </a:r>
            <a:endParaRPr/>
          </a:p>
        </p:txBody>
      </p:sp>
      <p:sp>
        <p:nvSpPr>
          <p:cNvPr id="235" name="Google Shape;235;p29"/>
          <p:cNvSpPr txBox="1"/>
          <p:nvPr>
            <p:ph idx="1" type="body"/>
          </p:nvPr>
        </p:nvSpPr>
        <p:spPr>
          <a:xfrm>
            <a:off x="819150" y="1762125"/>
            <a:ext cx="7505700" cy="2448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Haar Cascade es un algoritmo de detección de objetos de aprendizaje automático que se utiliza para identificar objetos en una imagen o video y se basa en el concepto de características propuesto por Paul Viola y Michael Jones en su artículo "Detección rápida de objetos utilizando una cascada de características simples mejorada"</a:t>
            </a:r>
            <a:endParaRPr/>
          </a:p>
        </p:txBody>
      </p:sp>
      <p:pic>
        <p:nvPicPr>
          <p:cNvPr id="236" name="Google Shape;236;p29"/>
          <p:cNvPicPr preferRelativeResize="0"/>
          <p:nvPr/>
        </p:nvPicPr>
        <p:blipFill>
          <a:blip r:embed="rId3">
            <a:alphaModFix/>
          </a:blip>
          <a:stretch>
            <a:fillRect/>
          </a:stretch>
        </p:blipFill>
        <p:spPr>
          <a:xfrm>
            <a:off x="928725" y="3031225"/>
            <a:ext cx="7396126" cy="15830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819150" y="20944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800"/>
              <a:t>Gracias por la atención prestada.</a:t>
            </a:r>
            <a:endParaRPr sz="3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4879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¿Que es?</a:t>
            </a:r>
            <a:endParaRPr/>
          </a:p>
        </p:txBody>
      </p:sp>
      <p:sp>
        <p:nvSpPr>
          <p:cNvPr id="135" name="Google Shape;135;p14"/>
          <p:cNvSpPr txBox="1"/>
          <p:nvPr>
            <p:ph idx="1" type="body"/>
          </p:nvPr>
        </p:nvSpPr>
        <p:spPr>
          <a:xfrm>
            <a:off x="819150" y="1442550"/>
            <a:ext cx="7505700" cy="299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El reconocimiento de </a:t>
            </a:r>
            <a:r>
              <a:rPr lang="es"/>
              <a:t>imágenes</a:t>
            </a:r>
            <a:r>
              <a:rPr lang="es"/>
              <a:t> es en general un proceso complejo  que requiere una serie de pasos que sucesivamente transforman los datos </a:t>
            </a:r>
            <a:r>
              <a:rPr lang="es"/>
              <a:t>icónicos</a:t>
            </a:r>
            <a:r>
              <a:rPr lang="es"/>
              <a:t> a </a:t>
            </a:r>
            <a:r>
              <a:rPr lang="es"/>
              <a:t>información</a:t>
            </a:r>
            <a:r>
              <a:rPr lang="es"/>
              <a:t> que la computadora puede reconocer.</a:t>
            </a:r>
            <a:endParaRPr/>
          </a:p>
        </p:txBody>
      </p:sp>
      <p:pic>
        <p:nvPicPr>
          <p:cNvPr id="136" name="Google Shape;136;p14"/>
          <p:cNvPicPr preferRelativeResize="0"/>
          <p:nvPr/>
        </p:nvPicPr>
        <p:blipFill>
          <a:blip r:embed="rId3">
            <a:alphaModFix/>
          </a:blip>
          <a:stretch>
            <a:fillRect/>
          </a:stretch>
        </p:blipFill>
        <p:spPr>
          <a:xfrm>
            <a:off x="591200" y="2129725"/>
            <a:ext cx="2759997" cy="2179450"/>
          </a:xfrm>
          <a:prstGeom prst="rect">
            <a:avLst/>
          </a:prstGeom>
          <a:noFill/>
          <a:ln>
            <a:noFill/>
          </a:ln>
        </p:spPr>
      </p:pic>
      <p:pic>
        <p:nvPicPr>
          <p:cNvPr id="137" name="Google Shape;137;p14"/>
          <p:cNvPicPr preferRelativeResize="0"/>
          <p:nvPr/>
        </p:nvPicPr>
        <p:blipFill>
          <a:blip r:embed="rId4">
            <a:alphaModFix/>
          </a:blip>
          <a:stretch>
            <a:fillRect/>
          </a:stretch>
        </p:blipFill>
        <p:spPr>
          <a:xfrm>
            <a:off x="3625350" y="2129713"/>
            <a:ext cx="5170276" cy="2179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5470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Ejemplos de reconocimiento de </a:t>
            </a:r>
            <a:r>
              <a:rPr lang="es"/>
              <a:t>imágenes</a:t>
            </a:r>
            <a:r>
              <a:rPr lang="es"/>
              <a:t>:</a:t>
            </a:r>
            <a:endParaRPr/>
          </a:p>
        </p:txBody>
      </p:sp>
      <p:sp>
        <p:nvSpPr>
          <p:cNvPr id="143" name="Google Shape;143;p15"/>
          <p:cNvSpPr txBox="1"/>
          <p:nvPr>
            <p:ph idx="1" type="body"/>
          </p:nvPr>
        </p:nvSpPr>
        <p:spPr>
          <a:xfrm>
            <a:off x="819150" y="1501675"/>
            <a:ext cx="7505700" cy="29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aplicación de Ebay que permite buscar artículos usando la cámara:</a:t>
            </a:r>
            <a:endParaRPr/>
          </a:p>
          <a:p>
            <a:pPr indent="0" lvl="0" marL="0" rtl="0" algn="l">
              <a:spcBef>
                <a:spcPts val="1600"/>
              </a:spcBef>
              <a:spcAft>
                <a:spcPts val="1600"/>
              </a:spcAft>
              <a:buNone/>
            </a:pPr>
            <a:r>
              <a:t/>
            </a:r>
            <a:endParaRPr/>
          </a:p>
        </p:txBody>
      </p:sp>
      <p:pic>
        <p:nvPicPr>
          <p:cNvPr id="144" name="Google Shape;144;p15">
            <a:hlinkClick r:id="rId3"/>
          </p:cNvPr>
          <p:cNvPicPr preferRelativeResize="0"/>
          <p:nvPr/>
        </p:nvPicPr>
        <p:blipFill>
          <a:blip r:embed="rId4">
            <a:alphaModFix/>
          </a:blip>
          <a:stretch>
            <a:fillRect/>
          </a:stretch>
        </p:blipFill>
        <p:spPr>
          <a:xfrm>
            <a:off x="2275500" y="2043900"/>
            <a:ext cx="4434050" cy="2497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6"/>
          <p:cNvSpPr txBox="1"/>
          <p:nvPr>
            <p:ph idx="1" type="body"/>
          </p:nvPr>
        </p:nvSpPr>
        <p:spPr>
          <a:xfrm>
            <a:off x="819150" y="697625"/>
            <a:ext cx="7505700" cy="37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333333"/>
                </a:solidFill>
                <a:latin typeface="Arial"/>
                <a:ea typeface="Arial"/>
                <a:cs typeface="Arial"/>
                <a:sym typeface="Arial"/>
              </a:rPr>
              <a:t>Una red neuronal que convierte fotos en tonos negros en imágenes brillantes.</a:t>
            </a:r>
            <a:endParaRPr sz="1200">
              <a:solidFill>
                <a:srgbClr val="333333"/>
              </a:solidFill>
              <a:latin typeface="Arial"/>
              <a:ea typeface="Arial"/>
              <a:cs typeface="Arial"/>
              <a:sym typeface="Arial"/>
            </a:endParaRPr>
          </a:p>
          <a:p>
            <a:pPr indent="0" lvl="0" marL="0" rtl="0" algn="l">
              <a:spcBef>
                <a:spcPts val="1600"/>
              </a:spcBef>
              <a:spcAft>
                <a:spcPts val="1600"/>
              </a:spcAft>
              <a:buNone/>
            </a:pPr>
            <a:r>
              <a:t/>
            </a:r>
            <a:endParaRPr sz="1200">
              <a:solidFill>
                <a:srgbClr val="333333"/>
              </a:solidFill>
              <a:highlight>
                <a:srgbClr val="F0F0F0"/>
              </a:highlight>
              <a:latin typeface="Arial"/>
              <a:ea typeface="Arial"/>
              <a:cs typeface="Arial"/>
              <a:sym typeface="Arial"/>
            </a:endParaRPr>
          </a:p>
        </p:txBody>
      </p:sp>
      <p:pic>
        <p:nvPicPr>
          <p:cNvPr id="150" name="Google Shape;150;p16"/>
          <p:cNvPicPr preferRelativeResize="0"/>
          <p:nvPr/>
        </p:nvPicPr>
        <p:blipFill>
          <a:blip r:embed="rId3">
            <a:alphaModFix/>
          </a:blip>
          <a:stretch>
            <a:fillRect/>
          </a:stretch>
        </p:blipFill>
        <p:spPr>
          <a:xfrm>
            <a:off x="571500" y="1238250"/>
            <a:ext cx="8001000" cy="266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7"/>
          <p:cNvSpPr txBox="1"/>
          <p:nvPr>
            <p:ph idx="1" type="body"/>
          </p:nvPr>
        </p:nvSpPr>
        <p:spPr>
          <a:xfrm>
            <a:off x="819150" y="413850"/>
            <a:ext cx="75057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inteligencia artificial de Facebook, que interpreta las fotografías que suben los usuarios para adecuar la publicidad dirigida a cada cuenta.</a:t>
            </a:r>
            <a:endParaRPr/>
          </a:p>
          <a:p>
            <a:pPr indent="0" lvl="0" marL="0" rtl="0" algn="l">
              <a:spcBef>
                <a:spcPts val="1600"/>
              </a:spcBef>
              <a:spcAft>
                <a:spcPts val="1600"/>
              </a:spcAft>
              <a:buNone/>
            </a:pPr>
            <a:r>
              <a:t/>
            </a:r>
            <a:endParaRPr b="1"/>
          </a:p>
        </p:txBody>
      </p:sp>
      <p:pic>
        <p:nvPicPr>
          <p:cNvPr id="156" name="Google Shape;156;p17"/>
          <p:cNvPicPr preferRelativeResize="0"/>
          <p:nvPr/>
        </p:nvPicPr>
        <p:blipFill>
          <a:blip r:embed="rId3">
            <a:alphaModFix/>
          </a:blip>
          <a:stretch>
            <a:fillRect/>
          </a:stretch>
        </p:blipFill>
        <p:spPr>
          <a:xfrm>
            <a:off x="1662957" y="1104000"/>
            <a:ext cx="5272268" cy="3516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8"/>
          <p:cNvSpPr txBox="1"/>
          <p:nvPr>
            <p:ph idx="1" type="body"/>
          </p:nvPr>
        </p:nvSpPr>
        <p:spPr>
          <a:xfrm>
            <a:off x="819150" y="733100"/>
            <a:ext cx="7505700" cy="37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FACE ID APPLE:</a:t>
            </a:r>
            <a:endParaRPr/>
          </a:p>
          <a:p>
            <a:pPr indent="0" lvl="0" marL="0" rtl="0" algn="l">
              <a:spcBef>
                <a:spcPts val="1600"/>
              </a:spcBef>
              <a:spcAft>
                <a:spcPts val="1600"/>
              </a:spcAft>
              <a:buNone/>
            </a:pPr>
            <a:r>
              <a:t/>
            </a:r>
            <a:endParaRPr/>
          </a:p>
        </p:txBody>
      </p:sp>
      <p:pic>
        <p:nvPicPr>
          <p:cNvPr id="162" name="Google Shape;162;p18"/>
          <p:cNvPicPr preferRelativeResize="0"/>
          <p:nvPr/>
        </p:nvPicPr>
        <p:blipFill>
          <a:blip r:embed="rId3">
            <a:alphaModFix/>
          </a:blip>
          <a:stretch>
            <a:fillRect/>
          </a:stretch>
        </p:blipFill>
        <p:spPr>
          <a:xfrm>
            <a:off x="1824525" y="1177150"/>
            <a:ext cx="5240074" cy="3493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819150" y="422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Reconocimiento </a:t>
            </a:r>
            <a:r>
              <a:rPr lang="es"/>
              <a:t>Óptico</a:t>
            </a:r>
            <a:r>
              <a:rPr lang="es"/>
              <a:t> de Caracteres:</a:t>
            </a:r>
            <a:endParaRPr/>
          </a:p>
        </p:txBody>
      </p:sp>
      <p:sp>
        <p:nvSpPr>
          <p:cNvPr id="168" name="Google Shape;168;p19"/>
          <p:cNvSpPr txBox="1"/>
          <p:nvPr>
            <p:ph idx="1" type="body"/>
          </p:nvPr>
        </p:nvSpPr>
        <p:spPr>
          <a:xfrm>
            <a:off x="819150" y="1075000"/>
            <a:ext cx="7505700" cy="28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Llamado generalmente reconocimiento de caracteres y expresado con las siglas OCR (</a:t>
            </a:r>
            <a:r>
              <a:rPr lang="es">
                <a:solidFill>
                  <a:srgbClr val="222222"/>
                </a:solidFill>
              </a:rPr>
              <a:t>Optical character recognition)</a:t>
            </a:r>
            <a:endParaRPr>
              <a:solidFill>
                <a:srgbClr val="222222"/>
              </a:solidFill>
            </a:endParaRPr>
          </a:p>
          <a:p>
            <a:pPr indent="0" lvl="0" marL="0" rtl="0" algn="l">
              <a:spcBef>
                <a:spcPts val="1600"/>
              </a:spcBef>
              <a:spcAft>
                <a:spcPts val="0"/>
              </a:spcAft>
              <a:buNone/>
            </a:pPr>
            <a:r>
              <a:rPr lang="es">
                <a:solidFill>
                  <a:srgbClr val="222222"/>
                </a:solidFill>
              </a:rPr>
              <a:t>Esta es una </a:t>
            </a:r>
            <a:r>
              <a:rPr lang="es">
                <a:solidFill>
                  <a:srgbClr val="222222"/>
                </a:solidFill>
              </a:rPr>
              <a:t>tecnología</a:t>
            </a:r>
            <a:r>
              <a:rPr lang="es">
                <a:solidFill>
                  <a:srgbClr val="222222"/>
                </a:solidFill>
              </a:rPr>
              <a:t> que trata de emular la capacidad del ojo humano para reconocer objetos. es un proceso dirigido a la digitalización de textos, los cuales identifican automáticamente a partir de una imagen símbolos o caracteres que pertenecen a un determinado alfabeto, para luego almacenarlos en forma de datos. Así podremos interactuar con estos mediante un programa de edición de texto o similar.</a:t>
            </a:r>
            <a:endParaRPr>
              <a:solidFill>
                <a:srgbClr val="222222"/>
              </a:solidFill>
            </a:endParaRPr>
          </a:p>
          <a:p>
            <a:pPr indent="0" lvl="0" marL="0" rtl="0" algn="l">
              <a:spcBef>
                <a:spcPts val="1600"/>
              </a:spcBef>
              <a:spcAft>
                <a:spcPts val="0"/>
              </a:spcAft>
              <a:buNone/>
            </a:pPr>
            <a:r>
              <a:t/>
            </a:r>
            <a:endParaRPr>
              <a:solidFill>
                <a:srgbClr val="222222"/>
              </a:solidFill>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665450" y="3016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PROBLEMAS DEL ROC:</a:t>
            </a:r>
            <a:endParaRPr/>
          </a:p>
        </p:txBody>
      </p:sp>
      <p:sp>
        <p:nvSpPr>
          <p:cNvPr id="174" name="Google Shape;174;p20"/>
          <p:cNvSpPr txBox="1"/>
          <p:nvPr>
            <p:ph idx="1" type="body"/>
          </p:nvPr>
        </p:nvSpPr>
        <p:spPr>
          <a:xfrm>
            <a:off x="618125" y="1076000"/>
            <a:ext cx="7505700" cy="21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proceso básico que se lleva a cabo en el ROC es convertir el texto que aparece en una imagen en un archivo de texto que podrá ser editado y utilizado como tal por cualquier otro programa o aplicación que lo necesite.</a:t>
            </a:r>
            <a:endParaRPr/>
          </a:p>
          <a:p>
            <a:pPr indent="0" lvl="0" marL="0" rtl="0" algn="l">
              <a:spcBef>
                <a:spcPts val="1600"/>
              </a:spcBef>
              <a:spcAft>
                <a:spcPts val="0"/>
              </a:spcAft>
              <a:buNone/>
            </a:pPr>
            <a:r>
              <a:rPr lang="es"/>
              <a:t>Partiendo de una imagen perfecta, es decir, una imagen con sólo dos niveles de gris, el reconocimiento de estos caracteres se realizará básicamente comparándolos con unos patrones o plantillas que contienen todos los posibles caracteres. Ahora bien, las imágenes reales no son perfectas, por lo tanto el ROC se encuentra con varios problemas:</a:t>
            </a:r>
            <a:endParaRPr/>
          </a:p>
          <a:p>
            <a:pPr indent="0" lvl="0" marL="0" rtl="0" algn="l">
              <a:spcBef>
                <a:spcPts val="1600"/>
              </a:spcBef>
              <a:spcAft>
                <a:spcPts val="1600"/>
              </a:spcAft>
              <a:buNone/>
            </a:pPr>
            <a:r>
              <a:rPr lang="es"/>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1"/>
          <p:cNvSpPr txBox="1"/>
          <p:nvPr>
            <p:ph idx="1" type="body"/>
          </p:nvPr>
        </p:nvSpPr>
        <p:spPr>
          <a:xfrm>
            <a:off x="819150" y="603025"/>
            <a:ext cx="7505700" cy="3835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s"/>
              <a:t>El dispositivo que obtiene la imagen puede introducir niveles de grises al fondo que no pertenecen a la imagen original.</a:t>
            </a:r>
            <a:endParaRPr/>
          </a:p>
          <a:p>
            <a:pPr indent="-311150" lvl="0" marL="457200" rtl="0" algn="l">
              <a:spcBef>
                <a:spcPts val="0"/>
              </a:spcBef>
              <a:spcAft>
                <a:spcPts val="0"/>
              </a:spcAft>
              <a:buSzPts val="1300"/>
              <a:buAutoNum type="arabicPeriod"/>
            </a:pPr>
            <a:r>
              <a:rPr lang="es"/>
              <a:t>La resolución de estos dispositivos puede introducir ruido en la imagen, afectando los píxeles que han de ser procesados.</a:t>
            </a:r>
            <a:endParaRPr/>
          </a:p>
          <a:p>
            <a:pPr indent="-311150" lvl="0" marL="457200" rtl="0" algn="l">
              <a:spcBef>
                <a:spcPts val="0"/>
              </a:spcBef>
              <a:spcAft>
                <a:spcPts val="0"/>
              </a:spcAft>
              <a:buSzPts val="1300"/>
              <a:buAutoNum type="arabicPeriod"/>
            </a:pPr>
            <a:r>
              <a:rPr lang="es"/>
              <a:t>La distancia que separa a unos caracteres de otros, al no ser siempre la misma, puede producir errores de reconocimiento.</a:t>
            </a:r>
            <a:endParaRPr/>
          </a:p>
          <a:p>
            <a:pPr indent="-311150" lvl="0" marL="457200" rtl="0" algn="l">
              <a:spcBef>
                <a:spcPts val="0"/>
              </a:spcBef>
              <a:spcAft>
                <a:spcPts val="0"/>
              </a:spcAft>
              <a:buSzPts val="1300"/>
              <a:buAutoNum type="arabicPeriod"/>
            </a:pPr>
            <a:r>
              <a:rPr lang="es"/>
              <a:t>La conexión de dos o más caracteres por píxeles comunes también puede producir errores.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